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3"/>
  </p:notesMasterIdLst>
  <p:sldIdLst>
    <p:sldId id="328" r:id="rId2"/>
    <p:sldId id="330" r:id="rId3"/>
    <p:sldId id="331" r:id="rId4"/>
    <p:sldId id="406" r:id="rId5"/>
    <p:sldId id="263" r:id="rId6"/>
    <p:sldId id="407" r:id="rId7"/>
    <p:sldId id="408" r:id="rId8"/>
    <p:sldId id="409" r:id="rId9"/>
    <p:sldId id="410" r:id="rId10"/>
    <p:sldId id="500" r:id="rId11"/>
    <p:sldId id="501" r:id="rId12"/>
    <p:sldId id="502" r:id="rId13"/>
    <p:sldId id="503" r:id="rId14"/>
    <p:sldId id="422" r:id="rId15"/>
    <p:sldId id="411" r:id="rId16"/>
    <p:sldId id="412" r:id="rId17"/>
    <p:sldId id="413" r:id="rId18"/>
    <p:sldId id="423" r:id="rId19"/>
    <p:sldId id="414" r:id="rId20"/>
    <p:sldId id="424" r:id="rId21"/>
    <p:sldId id="415" r:id="rId22"/>
    <p:sldId id="416" r:id="rId23"/>
    <p:sldId id="417" r:id="rId24"/>
    <p:sldId id="418" r:id="rId25"/>
    <p:sldId id="425" r:id="rId26"/>
    <p:sldId id="419" r:id="rId27"/>
    <p:sldId id="420" r:id="rId28"/>
    <p:sldId id="421" r:id="rId29"/>
    <p:sldId id="426" r:id="rId30"/>
    <p:sldId id="437" r:id="rId31"/>
    <p:sldId id="438" r:id="rId32"/>
    <p:sldId id="275" r:id="rId33"/>
    <p:sldId id="290" r:id="rId34"/>
    <p:sldId id="291" r:id="rId35"/>
    <p:sldId id="292" r:id="rId36"/>
    <p:sldId id="293" r:id="rId37"/>
    <p:sldId id="439" r:id="rId38"/>
    <p:sldId id="294" r:id="rId39"/>
    <p:sldId id="440" r:id="rId40"/>
    <p:sldId id="295" r:id="rId41"/>
    <p:sldId id="441" r:id="rId42"/>
    <p:sldId id="452" r:id="rId43"/>
    <p:sldId id="442" r:id="rId44"/>
    <p:sldId id="428" r:id="rId45"/>
    <p:sldId id="429" r:id="rId46"/>
    <p:sldId id="443" r:id="rId47"/>
    <p:sldId id="430" r:id="rId48"/>
    <p:sldId id="431" r:id="rId49"/>
    <p:sldId id="432" r:id="rId50"/>
    <p:sldId id="433" r:id="rId51"/>
    <p:sldId id="434" r:id="rId52"/>
    <p:sldId id="435" r:id="rId53"/>
    <p:sldId id="385" r:id="rId54"/>
    <p:sldId id="453" r:id="rId55"/>
    <p:sldId id="454" r:id="rId56"/>
    <p:sldId id="436" r:id="rId57"/>
    <p:sldId id="444" r:id="rId58"/>
    <p:sldId id="455" r:id="rId59"/>
    <p:sldId id="445" r:id="rId60"/>
    <p:sldId id="386" r:id="rId61"/>
    <p:sldId id="456" r:id="rId62"/>
    <p:sldId id="457" r:id="rId63"/>
    <p:sldId id="446" r:id="rId64"/>
    <p:sldId id="447" r:id="rId65"/>
    <p:sldId id="448" r:id="rId66"/>
    <p:sldId id="458" r:id="rId67"/>
    <p:sldId id="449" r:id="rId68"/>
    <p:sldId id="459" r:id="rId69"/>
    <p:sldId id="450" r:id="rId70"/>
    <p:sldId id="451" r:id="rId71"/>
    <p:sldId id="506" r:id="rId72"/>
    <p:sldId id="507" r:id="rId73"/>
    <p:sldId id="508" r:id="rId74"/>
    <p:sldId id="473" r:id="rId75"/>
    <p:sldId id="460" r:id="rId76"/>
    <p:sldId id="486" r:id="rId77"/>
    <p:sldId id="461" r:id="rId78"/>
    <p:sldId id="504" r:id="rId79"/>
    <p:sldId id="505" r:id="rId80"/>
    <p:sldId id="487" r:id="rId81"/>
    <p:sldId id="474" r:id="rId82"/>
    <p:sldId id="475" r:id="rId83"/>
    <p:sldId id="488" r:id="rId84"/>
    <p:sldId id="476" r:id="rId85"/>
    <p:sldId id="477" r:id="rId86"/>
    <p:sldId id="499" r:id="rId87"/>
    <p:sldId id="489" r:id="rId88"/>
    <p:sldId id="478" r:id="rId89"/>
    <p:sldId id="479" r:id="rId90"/>
    <p:sldId id="490" r:id="rId91"/>
    <p:sldId id="491" r:id="rId92"/>
    <p:sldId id="480" r:id="rId93"/>
    <p:sldId id="492" r:id="rId94"/>
    <p:sldId id="493" r:id="rId95"/>
    <p:sldId id="481" r:id="rId96"/>
    <p:sldId id="494" r:id="rId97"/>
    <p:sldId id="496" r:id="rId98"/>
    <p:sldId id="495" r:id="rId99"/>
    <p:sldId id="497" r:id="rId100"/>
    <p:sldId id="498" r:id="rId101"/>
    <p:sldId id="404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1" autoAdjust="0"/>
    <p:restoredTop sz="90866"/>
  </p:normalViewPr>
  <p:slideViewPr>
    <p:cSldViewPr snapToObjects="1">
      <p:cViewPr varScale="1">
        <p:scale>
          <a:sx n="99" d="100"/>
          <a:sy n="99" d="100"/>
        </p:scale>
        <p:origin x="52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eign_direct_investmen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world+foreign+ownership&amp;tbm=isch&amp;ved=2ahUKEwiryZ_M3uDoAhUE3KwKHdxkC6gQ2-cCegQIABAA&amp;oq=world+foreign+ownership&amp;gs_lcp=CgNpbWcQAzoECAAQQzoCCAA6BggAEAgQHjoECAAQGFDl8w1Y2ZgOYLSoDmgAcAB4AIABSogB6wuSAQIyM5gBAKABAaoBC2d3cy13aXotaW1n&amp;sclient=img&amp;ei=_-iRXuvNK4S4swXcya3ACg&amp;bih=687&amp;biw=1387#imgrc=A4C0smrcRoOab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News/Articles/2017/07/24/sp072417-two-trilemmas-for-monetary-polic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migra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migratio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chart/8083/immigrants-foreign-born-united-states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17/10/how-migration-is-changing-world-cities-chart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weforum.org/travel-and-tourism-competitiveness-report-2015/chapter-1-4-global-air-passenger-markets-riding-out-periods-of-turbulence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ouris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ofscience.org/graph-global-air-travel-increase-6848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ofscience.org/graph-global-air-travel-increase-6848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ataexchange.media/one-simple-chart-air-travel-in-the-u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l.com/investing/2020/03/08/should-you-buy-or-sell-airline-stocks-right-now.aspx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05157/impact-of-coronavirus-covid-19-on-tourism-revenues-in-italy-by-sector/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34575/share-price-index-in-major-developed-and-emerging-economies/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2/26/climate/nyt-climate-newsletter-coronavirus.html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trevornace/2020/03/03/coronavirus-nasa-reveals-how-cinas-lockdown-drastically-reduced-pollution/#398e493f2a75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globalization#/media/File:Openness_of_the_world_economy_1880-2020_(index_numbers_2008=100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news.com/manufacturing/follow-latest-assembly-plant-closings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in-depth/news/investigations/2020/04/22/meat-packing-plants-covid-may-force-choice-worker-health-food/2995232001/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bc.com/rachel-maddow/watch/meat-processing-plants-prove-particularly-vulnerable-to-coronavirus-82318405836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0/02/15/the-new-coronavirus-could-have-a-lasting-impact-on-global-supply-chains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trade-and-investment-policy-watch/covid-19-chinas-exports-medical-supplies-provide-ray-hope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trade-and-investment-policy-watch/covid-19-chinas-exports-medical-supplies-provide-ray-hope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news.com/article/lamvo/coronavirus-update-charts-unemployment-claims-laid-off-jobs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07247/unemployment-insurance-initial-claims-weekly/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news/information-past-pandemics-learn-literature-222750122.html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02546/coronavirus-european-gdp-growth/" TargetMode="External"/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articles/2020/will-coronavirus-lead-to-food-shortages-supply-chain-expert/" TargetMode="External"/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st.org/food/coronavirus-myth-busting-the-truth-about-empty-shelves-and-toilet-paper-shortages/" TargetMode="External"/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vel_restrictions_related_to_the_2019%E2%80%9320_coronavirus_pandemic" TargetMode="External"/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ap.org/covid19" TargetMode="External"/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ctad.org/en/pages/newsdetails.aspx?OriginalVersionID=21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>
                <a:hlinkClick r:id="rId3"/>
              </a:rPr>
              <a:t>https://en.wikipedia.org/wiki/Foreign_direct_investment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Iamsiraroj</a:t>
            </a:r>
            <a:r>
              <a:rPr lang="en-US" dirty="0"/>
              <a:t> 12016</a:t>
            </a:r>
          </a:p>
          <a:p>
            <a:r>
              <a:rPr lang="en-US" dirty="0"/>
              <a:t>Science </a:t>
            </a:r>
            <a:r>
              <a:rPr lang="en-US" dirty="0" err="1"/>
              <a:t>Direct.com</a:t>
            </a:r>
            <a:endParaRPr lang="en-US" dirty="0"/>
          </a:p>
          <a:p>
            <a:r>
              <a:rPr lang="en-US" dirty="0">
                <a:hlinkClick r:id="rId3"/>
              </a:rPr>
              <a:t>https://www.google.com/search?q=world+foreign+ownership&amp;tbm=isch&amp;ved=2ahUKEwiryZ_M3uDoAhUE3KwKHdxkC6gQ2-cCegQIABAA&amp;oq=world+foreign+ownership&amp;gs_lcp=CgNpbWcQAzoECAAQQzoCCAA6BggAEAgQHjoECAAQGFDl8w1Y2ZgOYLSoDmgAcAB4AIABSogB6wuSAQIyM5gBAKABAaoBC2d3cy13aXotaW1n&amp;sclient=img&amp;ei=_-iRXuvNK4S4swXcya3ACg&amp;bih=687&amp;biw=1387#imgrc=A4C0smrcRoOab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Obstfeld 2017</a:t>
            </a:r>
          </a:p>
          <a:p>
            <a:r>
              <a:rPr lang="en-US" dirty="0">
                <a:hlinkClick r:id="rId3"/>
              </a:rPr>
              <a:t>https://www.imf.org/en/News/Articles/2017/07/24/sp072417-two-trilemmas-for-monetary-policy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>
                <a:hlinkClick r:id="rId3"/>
              </a:rPr>
              <a:t>https://en.wikipedia.org/wiki/Human_migration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>
                <a:hlinkClick r:id="rId3"/>
              </a:rPr>
              <a:t>https://en.wikipedia.org/wiki/Human_migration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0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https://www.statista.com/chart/8083/immigrants-foreign-born-united-states/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Gray 2017</a:t>
            </a:r>
          </a:p>
          <a:p>
            <a:r>
              <a:rPr lang="en-US" dirty="0">
                <a:hlinkClick r:id="rId3"/>
              </a:rPr>
              <a:t>https://www.weforum.org/agenda/2017/10/how-migration-is-changing-world-cities-charts/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9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Oxley and Jain 2015</a:t>
            </a:r>
          </a:p>
          <a:p>
            <a:r>
              <a:rPr lang="en-US" dirty="0">
                <a:hlinkClick r:id="rId3"/>
              </a:rPr>
              <a:t>https://reports.weforum.org/travel-and-tourism-competitiveness-report-2015/chapter-1-4-global-air-passenger-markets-riding-out-periods-of-turbulence/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https://ourworldindata.org/tourism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Schuttenhelm</a:t>
            </a:r>
            <a:r>
              <a:rPr lang="en-US" dirty="0"/>
              <a:t> 2016</a:t>
            </a:r>
          </a:p>
          <a:p>
            <a:r>
              <a:rPr lang="en-US" dirty="0">
                <a:hlinkClick r:id="rId3"/>
              </a:rPr>
              <a:t>http://www.bitsofscience.org/graph-global-air-travel-increase-6848/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Schuttenhelm</a:t>
            </a:r>
            <a:r>
              <a:rPr lang="en-US" dirty="0"/>
              <a:t> 2016</a:t>
            </a:r>
          </a:p>
          <a:p>
            <a:r>
              <a:rPr lang="en-US" dirty="0">
                <a:hlinkClick r:id="rId3"/>
              </a:rPr>
              <a:t>http://www.bitsofscience.org/graph-global-air-travel-increase-6848/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18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Lorica</a:t>
            </a:r>
            <a:r>
              <a:rPr lang="en-US" dirty="0"/>
              <a:t> April 1, 2020 The Data Exchange</a:t>
            </a:r>
          </a:p>
          <a:p>
            <a:r>
              <a:rPr lang="en-US" dirty="0">
                <a:hlinkClick r:id="rId3"/>
              </a:rPr>
              <a:t>https://thedataexchange.media/one-simple-chart-air-travel-in-the-us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9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Motley Fool</a:t>
            </a:r>
          </a:p>
          <a:p>
            <a:r>
              <a:rPr lang="en-US" dirty="0">
                <a:hlinkClick r:id="rId3"/>
              </a:rPr>
              <a:t>https://www.fool.com/investing/2020/03/08/should-you-buy-or-sell-airline-stocks-right-now.aspx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9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https://www.statista.com/statistics/1105157/impact-of-coronavirus-covid-19-on-tourism-revenues-in-italy-by-sector/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3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https://www.statista.com/statistics/1034575/share-price-index-in-major-developed-and-emerging-economies/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0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Plumer et al. Mar 6, 2020, NYT</a:t>
            </a:r>
          </a:p>
          <a:p>
            <a:r>
              <a:rPr lang="en-US" dirty="0">
                <a:hlinkClick r:id="rId3"/>
              </a:rPr>
              <a:t>https://www.nytimes.com/2020/02/26/climate/nyt-climate-newsletter-coronavirus.html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4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NASA, Forbes</a:t>
            </a:r>
          </a:p>
          <a:p>
            <a:r>
              <a:rPr lang="en-US" dirty="0">
                <a:hlinkClick r:id="rId3"/>
              </a:rPr>
              <a:t>https://www.forbes.com/sites/trevornace/2020/03/03/coronavirus-nasa-reveals-how-cinas-lockdown-drastically-reduced-pollution/#398e493f2a75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Wikipedia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https://en.wikipedia.org/wiki/Deglobalization#/media/File:Openness_of_the_world_economy_1880-2020_(index_numbers_2008=100).jpg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Automotive News, March 25, 2020</a:t>
            </a:r>
          </a:p>
          <a:p>
            <a:r>
              <a:rPr lang="en-US" dirty="0">
                <a:hlinkClick r:id="rId3"/>
              </a:rPr>
              <a:t>https://www.autonews.com/manufacturing/follow-latest-assembly-plant-closings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15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Bagenstose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“Coronavirus at meatpacking plants worse than first thought, USA TODAY investigation finds,” USA Today, Apr 22, 2020.</a:t>
            </a:r>
            <a:endParaRPr lang="en-US" dirty="0"/>
          </a:p>
          <a:p>
            <a:r>
              <a:rPr lang="en-US" dirty="0">
                <a:hlinkClick r:id="rId3"/>
              </a:rPr>
              <a:t>https://www.usatoday.com/in-depth/news/investigations/2020/04/22/meat-packing-plants-covid-may-force-choice-worker-health-food/2995232001/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Rachel </a:t>
            </a:r>
            <a:r>
              <a:rPr lang="en-US" dirty="0" err="1"/>
              <a:t>Madow</a:t>
            </a:r>
            <a:r>
              <a:rPr lang="en-US" dirty="0"/>
              <a:t> Show, MSNBC, Apr 20,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https://www.msnbc.com/rachel-maddow/watch/meat-processing-plants-prove-particularly-vulnerable-to-coronavirus-82318405836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5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 Feb 15, 2020</a:t>
            </a:r>
          </a:p>
          <a:p>
            <a:r>
              <a:rPr lang="en-US" dirty="0">
                <a:hlinkClick r:id="rId3"/>
              </a:rPr>
              <a:t>https://www.economist.com/international/2020/02/15/the-new-coronavirus-could-have-a-lasting-impact-on-global-supply-chains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5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84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Bown</a:t>
            </a:r>
            <a:r>
              <a:rPr lang="en-US" dirty="0"/>
              <a:t> (2020),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COVID-19: China's exports of medical supplies provide a ray of hope,” PIIE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https://www.piie.com/blogs/trade-and-investment-policy-watch/covid-19-chinas-exports-medical-supplies-provide-ray-hope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6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Bown</a:t>
            </a:r>
            <a:r>
              <a:rPr lang="en-US" dirty="0"/>
              <a:t> (2020),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COVID-19: China's exports of medical supplies provide a ray of hope,” PIIE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https://www.piie.com/blogs/trade-and-investment-policy-watch/covid-19-chinas-exports-medical-supplies-provide-ray-hope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2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BuzzFeed News</a:t>
            </a:r>
          </a:p>
          <a:p>
            <a:r>
              <a:rPr lang="en-US" dirty="0">
                <a:hlinkClick r:id="rId3"/>
              </a:rPr>
              <a:t>https://www.buzzfeednews.com/article/lamvo/coronavirus-update-charts-unemployment-claims-laid-off-jobs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180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https://www.statista.com/statistics/1107247/unemployment-insurance-initial-claims-weekly/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2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Gudell</a:t>
            </a:r>
            <a:r>
              <a:rPr lang="en-US" dirty="0"/>
              <a:t> 2020</a:t>
            </a:r>
          </a:p>
          <a:p>
            <a:r>
              <a:rPr lang="en-US" dirty="0">
                <a:hlinkClick r:id="rId3"/>
              </a:rPr>
              <a:t>https://finance.yahoo.com/news/information-past-pandemics-learn-literature-222750122.html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https://www.statista.com/statistics/1102546/coronavirus-european-gdp-growth/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Zumbrun</a:t>
            </a:r>
            <a:r>
              <a:rPr lang="en-US" dirty="0"/>
              <a:t>, WSJ Apr 15, 2020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/articles/coronavirus-afflicted-global-economy-is-almost-certainly-in-recession-11586867402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1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Thurston, Mar 30. 2020 </a:t>
            </a:r>
            <a:r>
              <a:rPr lang="en-US" dirty="0" err="1"/>
              <a:t>BUToday</a:t>
            </a:r>
            <a:endParaRPr lang="en-US" dirty="0"/>
          </a:p>
          <a:p>
            <a:r>
              <a:rPr lang="en-US" dirty="0">
                <a:hlinkClick r:id="rId3"/>
              </a:rPr>
              <a:t>https://www.bu.edu/articles/2020/will-coronavirus-lead-to-food-shortages-supply-chain-expert/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53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 Apr 8. 2020 grist</a:t>
            </a:r>
          </a:p>
          <a:p>
            <a:r>
              <a:rPr lang="en-US" dirty="0">
                <a:hlinkClick r:id="rId3"/>
              </a:rPr>
              <a:t>https://grist.org/food/coronavirus-myth-busting-the-truth-about-empty-shelves-and-toilet-paper-shortages/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07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>
                <a:hlinkClick r:id="rId3"/>
              </a:rPr>
              <a:t>https://en.wikipedia.org/wiki/Travel_restrictions_related_to_the_2019%E2%80%9320_coronavirus_pandemic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61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ITC Market Access Map</a:t>
            </a:r>
          </a:p>
          <a:p>
            <a:r>
              <a:rPr lang="en-US" dirty="0">
                <a:hlinkClick r:id="rId3"/>
              </a:rPr>
              <a:t>https://www.macmap.org/covid19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4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Nations Conference on Trade and Development</a:t>
            </a:r>
            <a:endParaRPr lang="en-US" dirty="0"/>
          </a:p>
          <a:p>
            <a:r>
              <a:rPr lang="en-US" dirty="0">
                <a:hlinkClick r:id="rId3"/>
              </a:rPr>
              <a:t>https://unctad.org/en/pages/newsdetails.aspx?OriginalVersionID=2118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1"/>
            <a:r>
              <a:rPr lang="en-US" dirty="0"/>
              <a:t>We still think globalization is good, but it should include greater protections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Alan V. </a:t>
            </a:r>
            <a:r>
              <a:rPr lang="en-US" dirty="0" err="1"/>
              <a:t>Deardorff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Ford School of Public Policy</a:t>
            </a:r>
          </a:p>
          <a:p>
            <a:pPr marL="0" indent="0" algn="ctr">
              <a:buNone/>
            </a:pPr>
            <a:r>
              <a:rPr lang="en-US" dirty="0"/>
              <a:t>University of Michigan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340284" y="187891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94" y="685800"/>
            <a:ext cx="77064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71" y="152400"/>
            <a:ext cx="737205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340284" y="187891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47124"/>
            <a:ext cx="11049001" cy="6518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0" y="6488668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Foreign Direct Investment</a:t>
            </a:r>
            <a:br>
              <a:rPr lang="en-US" sz="9600" dirty="0"/>
            </a:br>
            <a:r>
              <a:rPr lang="en-US" sz="6700" dirty="0"/>
              <a:t>(i.e., multinational companies)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889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8398D-A201-BE4D-AC28-345A0166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1619"/>
            <a:ext cx="12192000" cy="5334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3FAFA-2A06-D244-91EB-3A8A97A1CFD0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UNCTAD</a:t>
            </a:r>
          </a:p>
        </p:txBody>
      </p:sp>
    </p:spTree>
    <p:extLst>
      <p:ext uri="{BB962C8B-B14F-4D97-AF65-F5344CB8AC3E}">
        <p14:creationId xmlns:p14="http://schemas.microsoft.com/office/powerpoint/2010/main" val="37259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3CE1E-6E35-764B-88FB-F227A965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92"/>
            <a:ext cx="12192000" cy="6777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AC43A-E46E-6942-88DA-9D01F16BD605}"/>
              </a:ext>
            </a:extLst>
          </p:cNvPr>
          <p:cNvSpPr txBox="1"/>
          <p:nvPr/>
        </p:nvSpPr>
        <p:spPr>
          <a:xfrm>
            <a:off x="154547" y="5419721"/>
            <a:ext cx="11590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Wikipedia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6DF386-0314-2B42-A381-DC89DB3FB9A7}"/>
              </a:ext>
            </a:extLst>
          </p:cNvPr>
          <p:cNvSpPr txBox="1"/>
          <p:nvPr/>
        </p:nvSpPr>
        <p:spPr>
          <a:xfrm>
            <a:off x="811368" y="0"/>
            <a:ext cx="1116598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World Foreign Direct Investment, 1986-2016</a:t>
            </a:r>
          </a:p>
        </p:txBody>
      </p:sp>
    </p:spTree>
    <p:extLst>
      <p:ext uri="{BB962C8B-B14F-4D97-AF65-F5344CB8AC3E}">
        <p14:creationId xmlns:p14="http://schemas.microsoft.com/office/powerpoint/2010/main" val="425150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140E1-7038-D348-BEBF-05230E737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8" y="0"/>
            <a:ext cx="111073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004DA4-CD3C-0D43-A5CA-3EADB20DC0A5}"/>
              </a:ext>
            </a:extLst>
          </p:cNvPr>
          <p:cNvSpPr txBox="1"/>
          <p:nvPr/>
        </p:nvSpPr>
        <p:spPr>
          <a:xfrm>
            <a:off x="3782860" y="400833"/>
            <a:ext cx="50605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Foreign Direct Investment, 1970-2010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1EF2C-C365-BF4A-93FE-A5BE4FE29A24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ScienceDirect.com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Financial Flows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8243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E48A2-2569-5144-8B05-C660977E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024"/>
            <a:ext cx="12192000" cy="6259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E4DAC-81AA-F94B-A495-B13F21D3F1B7}"/>
              </a:ext>
            </a:extLst>
          </p:cNvPr>
          <p:cNvSpPr txBox="1"/>
          <p:nvPr/>
        </p:nvSpPr>
        <p:spPr>
          <a:xfrm>
            <a:off x="128788" y="6488668"/>
            <a:ext cx="373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Obstfeld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Globalization:  </a:t>
            </a:r>
            <a:br>
              <a:rPr lang="en-US" sz="3600" dirty="0"/>
            </a:br>
            <a:r>
              <a:rPr lang="en-US" sz="3600" dirty="0"/>
              <a:t>Its Rise and Perhaps Its Fall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NEED Webinar</a:t>
            </a:r>
          </a:p>
          <a:p>
            <a:pPr algn="ctr"/>
            <a:r>
              <a:rPr lang="en-US" sz="2400" dirty="0"/>
              <a:t>April 24, 2020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Migration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430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BEDF6-F1AC-D44A-8E87-ABDDCDFC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38" y="0"/>
            <a:ext cx="94549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2B1A1-D393-4F45-A0D0-AFCB3EC42C8D}"/>
              </a:ext>
            </a:extLst>
          </p:cNvPr>
          <p:cNvSpPr txBox="1"/>
          <p:nvPr/>
        </p:nvSpPr>
        <p:spPr>
          <a:xfrm>
            <a:off x="154547" y="5419721"/>
            <a:ext cx="11590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Wikipedia</a:t>
            </a:r>
          </a:p>
        </p:txBody>
      </p:sp>
    </p:spTree>
    <p:extLst>
      <p:ext uri="{BB962C8B-B14F-4D97-AF65-F5344CB8AC3E}">
        <p14:creationId xmlns:p14="http://schemas.microsoft.com/office/powerpoint/2010/main" val="263838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7BE2D-C545-784D-ACD8-2A5F10CB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877" y="0"/>
            <a:ext cx="64482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8EAFF-31D1-694D-830A-F5F0DB904D74}"/>
              </a:ext>
            </a:extLst>
          </p:cNvPr>
          <p:cNvSpPr txBox="1"/>
          <p:nvPr/>
        </p:nvSpPr>
        <p:spPr>
          <a:xfrm>
            <a:off x="154547" y="5419721"/>
            <a:ext cx="11590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Wikipedia</a:t>
            </a:r>
          </a:p>
        </p:txBody>
      </p:sp>
    </p:spTree>
    <p:extLst>
      <p:ext uri="{BB962C8B-B14F-4D97-AF65-F5344CB8AC3E}">
        <p14:creationId xmlns:p14="http://schemas.microsoft.com/office/powerpoint/2010/main" val="193270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C2860-2426-EB4A-8C63-9170F530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68" y="0"/>
            <a:ext cx="95808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F895A-4776-6E4E-B090-B878F000E941}"/>
              </a:ext>
            </a:extLst>
          </p:cNvPr>
          <p:cNvSpPr txBox="1"/>
          <p:nvPr/>
        </p:nvSpPr>
        <p:spPr>
          <a:xfrm>
            <a:off x="115910" y="6211669"/>
            <a:ext cx="15197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</p:spTree>
    <p:extLst>
      <p:ext uri="{BB962C8B-B14F-4D97-AF65-F5344CB8AC3E}">
        <p14:creationId xmlns:p14="http://schemas.microsoft.com/office/powerpoint/2010/main" val="7903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97BE8-BFE2-A949-B48D-1B01A794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10" y="0"/>
            <a:ext cx="851337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1BB66-95D7-7A4C-946B-9367143F64CD}"/>
              </a:ext>
            </a:extLst>
          </p:cNvPr>
          <p:cNvSpPr txBox="1"/>
          <p:nvPr/>
        </p:nvSpPr>
        <p:spPr>
          <a:xfrm>
            <a:off x="128788" y="6488668"/>
            <a:ext cx="3734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Gray 2017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A783A-9B79-9745-B3E8-C00A1164674A}"/>
              </a:ext>
            </a:extLst>
          </p:cNvPr>
          <p:cNvSpPr txBox="1"/>
          <p:nvPr/>
        </p:nvSpPr>
        <p:spPr>
          <a:xfrm>
            <a:off x="5105400" y="533400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Migrant Population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11BB8-3C35-1C49-81F7-4DB8C2FDF1B0}"/>
              </a:ext>
            </a:extLst>
          </p:cNvPr>
          <p:cNvSpPr txBox="1"/>
          <p:nvPr/>
        </p:nvSpPr>
        <p:spPr>
          <a:xfrm>
            <a:off x="7620000" y="533400"/>
            <a:ext cx="2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Migrants as Percent of Total Population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FAEE1-0EB8-F545-84DE-21181B77C44A}"/>
              </a:ext>
            </a:extLst>
          </p:cNvPr>
          <p:cNvSpPr txBox="1"/>
          <p:nvPr/>
        </p:nvSpPr>
        <p:spPr>
          <a:xfrm>
            <a:off x="5188038" y="6534834"/>
            <a:ext cx="64802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3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International Travel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766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845E-FD3E-564F-91A8-8B85E813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30" y="0"/>
            <a:ext cx="814454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ED1BCA-C452-9C41-86E3-CB3572457CB7}"/>
              </a:ext>
            </a:extLst>
          </p:cNvPr>
          <p:cNvSpPr txBox="1"/>
          <p:nvPr/>
        </p:nvSpPr>
        <p:spPr>
          <a:xfrm>
            <a:off x="128788" y="6488668"/>
            <a:ext cx="373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Oxley and Jain 2015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BB8AB-BB19-B147-831C-2AC6F398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44450"/>
            <a:ext cx="92456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FE572-089B-DD47-BDC5-8F5F2211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997"/>
            <a:ext cx="12192000" cy="5570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F9E57-4CA8-C54C-9AAD-EE41AA4E6809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Schuttenhelm</a:t>
            </a:r>
            <a:r>
              <a:rPr lang="en-US" dirty="0"/>
              <a:t>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1C920-347A-9F4C-AB55-1C08C14E0421}"/>
              </a:ext>
            </a:extLst>
          </p:cNvPr>
          <p:cNvSpPr txBox="1"/>
          <p:nvPr/>
        </p:nvSpPr>
        <p:spPr>
          <a:xfrm>
            <a:off x="10210800" y="838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204F0-1F0B-7149-A2C3-BB3C2F47378E}"/>
              </a:ext>
            </a:extLst>
          </p:cNvPr>
          <p:cNvSpPr txBox="1"/>
          <p:nvPr/>
        </p:nvSpPr>
        <p:spPr>
          <a:xfrm>
            <a:off x="9296400" y="190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Income Countries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AEB82-10F1-AA43-B630-0CA8985E87A8}"/>
              </a:ext>
            </a:extLst>
          </p:cNvPr>
          <p:cNvSpPr txBox="1"/>
          <p:nvPr/>
        </p:nvSpPr>
        <p:spPr>
          <a:xfrm>
            <a:off x="9220200" y="2819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Middle Income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3CDEF-5BBB-F04D-AF12-45FACDB94689}"/>
              </a:ext>
            </a:extLst>
          </p:cNvPr>
          <p:cNvSpPr txBox="1"/>
          <p:nvPr/>
        </p:nvSpPr>
        <p:spPr>
          <a:xfrm>
            <a:off x="94488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405547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B215C-3F40-6945-A891-9599FF1C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97" y="0"/>
            <a:ext cx="909760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82CF8-CE03-8B4F-9505-56853E6A264D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Schuttenhelm</a:t>
            </a:r>
            <a:r>
              <a:rPr lang="en-US" dirty="0"/>
              <a:t>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3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Effects of the Pandemic</a:t>
            </a:r>
          </a:p>
          <a:p>
            <a:r>
              <a:rPr lang="en-US" dirty="0"/>
              <a:t>Globalization’s Future?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3A43E-DB7E-5444-A26A-11369C138E62}"/>
              </a:ext>
            </a:extLst>
          </p:cNvPr>
          <p:cNvSpPr txBox="1"/>
          <p:nvPr/>
        </p:nvSpPr>
        <p:spPr>
          <a:xfrm>
            <a:off x="8610600" y="3733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source parts from cheapest sources)</a:t>
            </a:r>
          </a:p>
          <a:p>
            <a:r>
              <a:rPr lang="en-US" dirty="0"/>
              <a:t>Technology </a:t>
            </a:r>
            <a:r>
              <a:rPr lang="en-US" b="0" dirty="0"/>
              <a:t>(producers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Migration</a:t>
            </a:r>
          </a:p>
          <a:p>
            <a:pPr lvl="1"/>
            <a:r>
              <a:rPr lang="en-US" sz="3200" dirty="0"/>
              <a:t>International 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Their workers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Vulnerability to foreign recession/inflation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Dependence on other countries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Po</a:t>
            </a:r>
            <a:r>
              <a:rPr lang="en-US" dirty="0"/>
              <a:t>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Affect Globalization</a:t>
            </a:r>
          </a:p>
          <a:p>
            <a:pPr lvl="1"/>
            <a:r>
              <a:rPr lang="en-US" sz="3200" dirty="0"/>
              <a:t>That </a:t>
            </a:r>
            <a:r>
              <a:rPr lang="en-US" sz="3200" u="sng" dirty="0"/>
              <a:t>En</a:t>
            </a:r>
            <a:r>
              <a:rPr lang="en-US" sz="3200" dirty="0"/>
              <a:t>courage It</a:t>
            </a:r>
          </a:p>
          <a:p>
            <a:pPr lvl="2"/>
            <a:r>
              <a:rPr lang="en-US" sz="3200" dirty="0"/>
              <a:t>Tariff Reductions</a:t>
            </a:r>
          </a:p>
          <a:p>
            <a:pPr lvl="2"/>
            <a:r>
              <a:rPr lang="en-US" sz="3200" dirty="0"/>
              <a:t>Trade Agreements</a:t>
            </a:r>
          </a:p>
          <a:p>
            <a:pPr lvl="2"/>
            <a:r>
              <a:rPr lang="en-US" sz="3200" dirty="0"/>
              <a:t>Other</a:t>
            </a:r>
          </a:p>
          <a:p>
            <a:pPr lvl="1"/>
            <a:r>
              <a:rPr lang="en-US" sz="3200" dirty="0"/>
              <a:t>That </a:t>
            </a:r>
            <a:r>
              <a:rPr lang="en-US" sz="3200" u="sng" dirty="0"/>
              <a:t>Dis</a:t>
            </a:r>
            <a:r>
              <a:rPr lang="en-US" sz="3200" dirty="0"/>
              <a:t>courage It</a:t>
            </a:r>
          </a:p>
          <a:p>
            <a:pPr lvl="2"/>
            <a:r>
              <a:rPr lang="en-US" sz="3200" dirty="0"/>
              <a:t>Trump’s Tariffs</a:t>
            </a:r>
          </a:p>
          <a:p>
            <a:pPr lvl="2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A2E54-5B2C-EA45-928E-610420C6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67" y="0"/>
            <a:ext cx="104170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50" y="0"/>
            <a:ext cx="592025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53757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90" y="107002"/>
            <a:ext cx="9042400" cy="6616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(Pending, hope to sign by end of 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50" y="486391"/>
            <a:ext cx="51562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7810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18" y="0"/>
            <a:ext cx="89213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09" y="0"/>
            <a:ext cx="902118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100"/>
            <a:ext cx="8991600" cy="678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85" y="0"/>
            <a:ext cx="1013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Dis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Undermine the WTO</a:t>
            </a:r>
          </a:p>
          <a:p>
            <a:pPr lvl="1"/>
            <a:r>
              <a:rPr lang="en-US" dirty="0"/>
              <a:t>Trump blocks appointments at WTO, disabling the Dispute Settlement Body</a:t>
            </a:r>
          </a:p>
          <a:p>
            <a:r>
              <a:rPr lang="en-US" dirty="0"/>
              <a:t>Export bans </a:t>
            </a:r>
          </a:p>
          <a:p>
            <a:pPr lvl="1"/>
            <a:r>
              <a:rPr lang="en-US" dirty="0"/>
              <a:t>To keep food cheap at home</a:t>
            </a:r>
          </a:p>
          <a:p>
            <a:pPr lvl="1"/>
            <a:r>
              <a:rPr lang="en-US" dirty="0"/>
              <a:t>To keep medical supplies at home</a:t>
            </a:r>
          </a:p>
          <a:p>
            <a:r>
              <a:rPr lang="en-US" dirty="0"/>
              <a:t>Immigration restrictions</a:t>
            </a:r>
          </a:p>
          <a:p>
            <a:pPr lvl="1"/>
            <a:r>
              <a:rPr lang="en-US" dirty="0"/>
              <a:t>Trump blocks travelers from target countries</a:t>
            </a:r>
          </a:p>
          <a:p>
            <a:pPr lvl="1"/>
            <a:r>
              <a:rPr lang="en-US" dirty="0"/>
              <a:t>US and others block refugees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 on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fall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interrupted</a:t>
            </a:r>
          </a:p>
          <a:p>
            <a:pPr lvl="1"/>
            <a:r>
              <a:rPr lang="en-US" sz="3200" dirty="0"/>
              <a:t>Trade plummets</a:t>
            </a:r>
          </a:p>
          <a:p>
            <a:pPr lvl="1"/>
            <a:r>
              <a:rPr lang="en-US" sz="3200" dirty="0"/>
              <a:t>Unemployment</a:t>
            </a:r>
          </a:p>
          <a:p>
            <a:pPr lvl="1"/>
            <a:r>
              <a:rPr lang="en-US" sz="3200" dirty="0"/>
              <a:t>Reduced GDP</a:t>
            </a:r>
          </a:p>
          <a:p>
            <a:pPr lvl="1"/>
            <a:r>
              <a:rPr lang="en-US" sz="3200" dirty="0"/>
              <a:t>Panic buying and shortages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Travel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77763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EE7AA-456A-0B4E-8E8D-C1F88B42C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32"/>
            <a:ext cx="12192000" cy="6685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7A3A7B-FDE2-F545-8CD8-5979BBF17176}"/>
              </a:ext>
            </a:extLst>
          </p:cNvPr>
          <p:cNvSpPr txBox="1"/>
          <p:nvPr/>
        </p:nvSpPr>
        <p:spPr>
          <a:xfrm>
            <a:off x="1524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 err="1">
                <a:solidFill>
                  <a:schemeClr val="bg1"/>
                </a:solidFill>
              </a:rPr>
              <a:t>Lorica</a:t>
            </a:r>
            <a:r>
              <a:rPr lang="en-US" dirty="0">
                <a:solidFill>
                  <a:schemeClr val="bg1"/>
                </a:solidFill>
              </a:rPr>
              <a:t> April 1, 2020 The Data Exchange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15E5C-D1CE-BA40-B77F-06456F2F2EB7}"/>
              </a:ext>
            </a:extLst>
          </p:cNvPr>
          <p:cNvSpPr txBox="1"/>
          <p:nvPr/>
        </p:nvSpPr>
        <p:spPr>
          <a:xfrm>
            <a:off x="8686800" y="68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(MARCH)</a:t>
            </a:r>
          </a:p>
        </p:txBody>
      </p:sp>
    </p:spTree>
    <p:extLst>
      <p:ext uri="{BB962C8B-B14F-4D97-AF65-F5344CB8AC3E}">
        <p14:creationId xmlns:p14="http://schemas.microsoft.com/office/powerpoint/2010/main" val="19379704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CC6A1-EAAE-0944-8940-4C9A892F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67"/>
            <a:ext cx="12192000" cy="6618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5B9B9-FBA2-2D45-B112-09A85A7482A4}"/>
              </a:ext>
            </a:extLst>
          </p:cNvPr>
          <p:cNvSpPr txBox="1"/>
          <p:nvPr/>
        </p:nvSpPr>
        <p:spPr>
          <a:xfrm>
            <a:off x="5181600" y="91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Airline Stock Prices</a:t>
            </a:r>
          </a:p>
        </p:txBody>
      </p:sp>
    </p:spTree>
    <p:extLst>
      <p:ext uri="{BB962C8B-B14F-4D97-AF65-F5344CB8AC3E}">
        <p14:creationId xmlns:p14="http://schemas.microsoft.com/office/powerpoint/2010/main" val="1520419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FEDC1-A752-854A-AC45-003FCBFAD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355600"/>
            <a:ext cx="9283700" cy="614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B6480-3708-3145-8132-F012489CD2BC}"/>
              </a:ext>
            </a:extLst>
          </p:cNvPr>
          <p:cNvSpPr txBox="1"/>
          <p:nvPr/>
        </p:nvSpPr>
        <p:spPr>
          <a:xfrm>
            <a:off x="300249" y="327546"/>
            <a:ext cx="76154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Estimated impact of coronavirus (COVID-19) on revenues of the tourism industry in Italy in 2020, by sector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EA224-F6F6-9749-A327-55FF53CFAFE8}"/>
              </a:ext>
            </a:extLst>
          </p:cNvPr>
          <p:cNvSpPr txBox="1"/>
          <p:nvPr/>
        </p:nvSpPr>
        <p:spPr>
          <a:xfrm>
            <a:off x="0" y="647704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Statista</a:t>
            </a:r>
          </a:p>
        </p:txBody>
      </p:sp>
    </p:spTree>
    <p:extLst>
      <p:ext uri="{BB962C8B-B14F-4D97-AF65-F5344CB8AC3E}">
        <p14:creationId xmlns:p14="http://schemas.microsoft.com/office/powerpoint/2010/main" val="3458185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Stock Markets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093402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D270A-85B2-C647-91C7-9B531762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81000"/>
            <a:ext cx="942340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34763-F3EB-834B-B146-06D96960D103}"/>
              </a:ext>
            </a:extLst>
          </p:cNvPr>
          <p:cNvSpPr txBox="1"/>
          <p:nvPr/>
        </p:nvSpPr>
        <p:spPr>
          <a:xfrm>
            <a:off x="300249" y="327546"/>
            <a:ext cx="68921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Share price index in major developed and emerging economies from March 2019 to March 2020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38F2E-6B05-0140-8397-9A2C60F409F1}"/>
              </a:ext>
            </a:extLst>
          </p:cNvPr>
          <p:cNvSpPr txBox="1"/>
          <p:nvPr/>
        </p:nvSpPr>
        <p:spPr>
          <a:xfrm>
            <a:off x="0" y="647704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A1EF5-165B-5C41-B8F9-CBFC726A8F3C}"/>
              </a:ext>
            </a:extLst>
          </p:cNvPr>
          <p:cNvSpPr txBox="1"/>
          <p:nvPr/>
        </p:nvSpPr>
        <p:spPr>
          <a:xfrm>
            <a:off x="108204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US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2C3037-9578-0E4A-B00B-7B3794979E1F}"/>
              </a:ext>
            </a:extLst>
          </p:cNvPr>
          <p:cNvCxnSpPr>
            <a:cxnSpLocks/>
          </p:cNvCxnSpPr>
          <p:nvPr/>
        </p:nvCxnSpPr>
        <p:spPr>
          <a:xfrm flipH="1" flipV="1">
            <a:off x="10210800" y="3352800"/>
            <a:ext cx="609600" cy="3048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77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Factory Shut-downs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3300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A5DAA-3E03-7A49-8AE4-54DB282C6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2" y="0"/>
            <a:ext cx="897817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Plumer et al. Mar 6, 2020, NYT</a:t>
            </a:r>
          </a:p>
        </p:txBody>
      </p:sp>
    </p:spTree>
    <p:extLst>
      <p:ext uri="{BB962C8B-B14F-4D97-AF65-F5344CB8AC3E}">
        <p14:creationId xmlns:p14="http://schemas.microsoft.com/office/powerpoint/2010/main" val="75278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73" y="0"/>
            <a:ext cx="10363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C5C7F-2F97-734E-B7C9-D6C99EB8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34" y="624184"/>
            <a:ext cx="9291915" cy="6233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D8B28A-7505-654E-B533-68CF473267FD}"/>
              </a:ext>
            </a:extLst>
          </p:cNvPr>
          <p:cNvSpPr txBox="1"/>
          <p:nvPr/>
        </p:nvSpPr>
        <p:spPr>
          <a:xfrm>
            <a:off x="300249" y="327546"/>
            <a:ext cx="78474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Pollution before vs after Coronavirus quarantine.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64BF7-76AF-6642-8C18-EA9678197236}"/>
              </a:ext>
            </a:extLst>
          </p:cNvPr>
          <p:cNvSpPr txBox="1"/>
          <p:nvPr/>
        </p:nvSpPr>
        <p:spPr>
          <a:xfrm>
            <a:off x="247934" y="6061881"/>
            <a:ext cx="11168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44108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-17172" y="6488668"/>
            <a:ext cx="550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Automotive News, March 25, 2020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FE318-D26C-824C-B1EF-FA778249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07" y="304800"/>
            <a:ext cx="8991600" cy="600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4B3E6-6F07-1F49-92FD-407501BED473}"/>
              </a:ext>
            </a:extLst>
          </p:cNvPr>
          <p:cNvSpPr txBox="1"/>
          <p:nvPr/>
        </p:nvSpPr>
        <p:spPr>
          <a:xfrm>
            <a:off x="762000" y="2286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Plans to restart</a:t>
            </a:r>
          </a:p>
          <a:p>
            <a:r>
              <a:rPr lang="en-US" dirty="0"/>
              <a:t>As of Apr 22:</a:t>
            </a:r>
          </a:p>
          <a:p>
            <a:endParaRPr lang="en-US" dirty="0"/>
          </a:p>
          <a:p>
            <a:r>
              <a:rPr lang="en-US" dirty="0"/>
              <a:t>Ford:  None</a:t>
            </a:r>
          </a:p>
          <a:p>
            <a:r>
              <a:rPr lang="en-US" dirty="0"/>
              <a:t>GM: None</a:t>
            </a:r>
          </a:p>
          <a:p>
            <a:r>
              <a:rPr lang="en-US" dirty="0"/>
              <a:t>FCA:  sometime after May 3</a:t>
            </a:r>
          </a:p>
          <a:p>
            <a:endParaRPr lang="en-US" dirty="0"/>
          </a:p>
          <a:p>
            <a:r>
              <a:rPr lang="en-US" dirty="0"/>
              <a:t>Others:  See map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F4652-04D6-E94F-8C77-380947A3BC57}"/>
              </a:ext>
            </a:extLst>
          </p:cNvPr>
          <p:cNvSpPr txBox="1"/>
          <p:nvPr/>
        </p:nvSpPr>
        <p:spPr>
          <a:xfrm flipH="1">
            <a:off x="4572000" y="36576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C8D6E-5E3F-D949-8A22-F4FDCACA28B0}"/>
              </a:ext>
            </a:extLst>
          </p:cNvPr>
          <p:cNvSpPr txBox="1"/>
          <p:nvPr/>
        </p:nvSpPr>
        <p:spPr>
          <a:xfrm flipH="1">
            <a:off x="9525000" y="43434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CB0F-B8BC-C840-8A6A-BFDFD478BED7}"/>
              </a:ext>
            </a:extLst>
          </p:cNvPr>
          <p:cNvSpPr txBox="1"/>
          <p:nvPr/>
        </p:nvSpPr>
        <p:spPr>
          <a:xfrm flipH="1">
            <a:off x="10058400" y="4495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2EA4D-9245-B648-AFAB-965CA0467EE4}"/>
              </a:ext>
            </a:extLst>
          </p:cNvPr>
          <p:cNvSpPr txBox="1"/>
          <p:nvPr/>
        </p:nvSpPr>
        <p:spPr>
          <a:xfrm flipH="1">
            <a:off x="9448800" y="29718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E9C01-8C26-AA47-8C65-80FC23D82C2A}"/>
              </a:ext>
            </a:extLst>
          </p:cNvPr>
          <p:cNvSpPr txBox="1"/>
          <p:nvPr/>
        </p:nvSpPr>
        <p:spPr>
          <a:xfrm flipH="1">
            <a:off x="9829800" y="35052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B6F08-7E1A-2548-B74C-99BE18D52928}"/>
              </a:ext>
            </a:extLst>
          </p:cNvPr>
          <p:cNvSpPr txBox="1"/>
          <p:nvPr/>
        </p:nvSpPr>
        <p:spPr>
          <a:xfrm flipH="1">
            <a:off x="9067800" y="4495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091FC-C30C-5B48-8D55-AAA573F2E07C}"/>
              </a:ext>
            </a:extLst>
          </p:cNvPr>
          <p:cNvSpPr txBox="1"/>
          <p:nvPr/>
        </p:nvSpPr>
        <p:spPr>
          <a:xfrm flipH="1">
            <a:off x="9982200" y="2971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15652-8389-1A45-9DD6-1E895EC675EE}"/>
              </a:ext>
            </a:extLst>
          </p:cNvPr>
          <p:cNvSpPr txBox="1"/>
          <p:nvPr/>
        </p:nvSpPr>
        <p:spPr>
          <a:xfrm flipH="1">
            <a:off x="10439400" y="40386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8F1E0-02A9-2345-B385-9064A53A28E5}"/>
              </a:ext>
            </a:extLst>
          </p:cNvPr>
          <p:cNvSpPr txBox="1"/>
          <p:nvPr/>
        </p:nvSpPr>
        <p:spPr>
          <a:xfrm flipH="1">
            <a:off x="9525000" y="38862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D9477-BEB7-4D46-A45E-A993DE059A76}"/>
              </a:ext>
            </a:extLst>
          </p:cNvPr>
          <p:cNvSpPr txBox="1"/>
          <p:nvPr/>
        </p:nvSpPr>
        <p:spPr>
          <a:xfrm flipH="1">
            <a:off x="7924800" y="51816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</p:spTree>
    <p:extLst>
      <p:ext uri="{BB962C8B-B14F-4D97-AF65-F5344CB8AC3E}">
        <p14:creationId xmlns:p14="http://schemas.microsoft.com/office/powerpoint/2010/main" val="10277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64BF7-76AF-6642-8C18-EA9678197236}"/>
              </a:ext>
            </a:extLst>
          </p:cNvPr>
          <p:cNvSpPr txBox="1"/>
          <p:nvPr/>
        </p:nvSpPr>
        <p:spPr>
          <a:xfrm>
            <a:off x="228600" y="4953000"/>
            <a:ext cx="152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Source:  </a:t>
            </a:r>
            <a:r>
              <a:rPr lang="en-US" sz="2800" i="1" dirty="0"/>
              <a:t>USA Today  </a:t>
            </a:r>
          </a:p>
          <a:p>
            <a:r>
              <a:rPr lang="en-US" sz="2800" dirty="0"/>
              <a:t>Apr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5CD6A-423D-B84A-8FAE-D666982D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51" y="0"/>
            <a:ext cx="7658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587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9F6F6-E708-0545-A1A8-2861D34C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622300"/>
            <a:ext cx="8813800" cy="561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10FCE5-7E66-1242-BD52-3A517E6F46B9}"/>
              </a:ext>
            </a:extLst>
          </p:cNvPr>
          <p:cNvSpPr txBox="1"/>
          <p:nvPr/>
        </p:nvSpPr>
        <p:spPr>
          <a:xfrm>
            <a:off x="228600" y="5334000"/>
            <a:ext cx="1295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Source:  </a:t>
            </a:r>
            <a:r>
              <a:rPr lang="en-US" sz="2800" i="1" dirty="0"/>
              <a:t>MSNBC</a:t>
            </a:r>
          </a:p>
          <a:p>
            <a:r>
              <a:rPr lang="en-US" sz="2800" dirty="0"/>
              <a:t>Apr 20</a:t>
            </a:r>
          </a:p>
        </p:txBody>
      </p:sp>
    </p:spTree>
    <p:extLst>
      <p:ext uri="{BB962C8B-B14F-4D97-AF65-F5344CB8AC3E}">
        <p14:creationId xmlns:p14="http://schemas.microsoft.com/office/powerpoint/2010/main" val="3881681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Supply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5652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322F1-F3FC-474E-8FC3-CC4B4755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69" y="1473200"/>
            <a:ext cx="4025900" cy="391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90C28-C4DF-924C-B002-4C7CA266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26" y="1567218"/>
            <a:ext cx="4025900" cy="393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EEAFF6-30E7-5648-B426-D19DDB126DD0}"/>
              </a:ext>
            </a:extLst>
          </p:cNvPr>
          <p:cNvSpPr txBox="1"/>
          <p:nvPr/>
        </p:nvSpPr>
        <p:spPr>
          <a:xfrm>
            <a:off x="532261" y="450376"/>
            <a:ext cx="61141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The new coronavirus could have a lasting impact on global supply chains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3947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229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B503A-5595-4849-99A8-18FA5D94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99" y="0"/>
            <a:ext cx="8063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03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040" y="6488668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115FA-A78F-0A4E-8BC5-0E53CF77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200150"/>
            <a:ext cx="10198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5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040" y="6488668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1DFA1-3D2B-1B49-AE30-4EF578B0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10198100" cy="195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7F62DA-F530-3446-A138-47A74433B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67000"/>
            <a:ext cx="3327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9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BDA7-D436-8345-8583-8F130AF4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444"/>
            <a:ext cx="12192000" cy="6667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D414D-3D8A-4643-AFBE-49329E43F30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Wikipedia</a:t>
            </a:r>
          </a:p>
        </p:txBody>
      </p:sp>
    </p:spTree>
    <p:extLst>
      <p:ext uri="{BB962C8B-B14F-4D97-AF65-F5344CB8AC3E}">
        <p14:creationId xmlns:p14="http://schemas.microsoft.com/office/powerpoint/2010/main" val="10605141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Unemployment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50707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8664C-B076-6E42-B3F9-35A4DD5D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97"/>
            <a:ext cx="12192000" cy="656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7D942-D837-6F4E-B709-EEA5B40F0674}"/>
              </a:ext>
            </a:extLst>
          </p:cNvPr>
          <p:cNvSpPr txBox="1"/>
          <p:nvPr/>
        </p:nvSpPr>
        <p:spPr>
          <a:xfrm>
            <a:off x="-21956" y="6324600"/>
            <a:ext cx="9318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Buzzfeed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99F4A6-EBA0-1D4A-A99A-43A594667F84}"/>
              </a:ext>
            </a:extLst>
          </p:cNvPr>
          <p:cNvSpPr/>
          <p:nvPr/>
        </p:nvSpPr>
        <p:spPr>
          <a:xfrm>
            <a:off x="10058400" y="914400"/>
            <a:ext cx="1752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32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6584B-A66F-0F47-8FEE-5E5BDD30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406400"/>
            <a:ext cx="9283700" cy="604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A1C70-8A82-7C4A-AB3F-2747FFEB9C29}"/>
              </a:ext>
            </a:extLst>
          </p:cNvPr>
          <p:cNvSpPr txBox="1"/>
          <p:nvPr/>
        </p:nvSpPr>
        <p:spPr>
          <a:xfrm>
            <a:off x="1219200" y="2286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Number of Initial Unemployment Insurance Claims, thousands</a:t>
            </a:r>
          </a:p>
        </p:txBody>
      </p:sp>
    </p:spTree>
    <p:extLst>
      <p:ext uri="{BB962C8B-B14F-4D97-AF65-F5344CB8AC3E}">
        <p14:creationId xmlns:p14="http://schemas.microsoft.com/office/powerpoint/2010/main" val="40726060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GDP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1640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76200" y="5943600"/>
            <a:ext cx="105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Gudell</a:t>
            </a:r>
            <a:r>
              <a:rPr lang="en-US" dirty="0"/>
              <a:t> 2020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79548-2FA4-374B-A7CD-7CCECC3E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3" y="0"/>
            <a:ext cx="1026929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C9C02-8E39-B943-8226-31C8E3FB8AD9}"/>
              </a:ext>
            </a:extLst>
          </p:cNvPr>
          <p:cNvSpPr txBox="1"/>
          <p:nvPr/>
        </p:nvSpPr>
        <p:spPr>
          <a:xfrm>
            <a:off x="762000" y="152400"/>
            <a:ext cx="10668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SARS Epidemic, Hong Kong:  GDP 2001-2004</a:t>
            </a:r>
          </a:p>
        </p:txBody>
      </p:sp>
    </p:spTree>
    <p:extLst>
      <p:ext uri="{BB962C8B-B14F-4D97-AF65-F5344CB8AC3E}">
        <p14:creationId xmlns:p14="http://schemas.microsoft.com/office/powerpoint/2010/main" val="3729480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71864-3DBB-7E4E-AB74-BF85887F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387350"/>
            <a:ext cx="9283700" cy="6083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6D1FD9-B4ED-2A4F-AF40-86BC97845F01}"/>
              </a:ext>
            </a:extLst>
          </p:cNvPr>
          <p:cNvSpPr txBox="1"/>
          <p:nvPr/>
        </p:nvSpPr>
        <p:spPr>
          <a:xfrm>
            <a:off x="300249" y="327546"/>
            <a:ext cx="7847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Real gross domestic product growth rate forecasts for selected European countries in 2020, by month of forecast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082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34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WSJ Apr 15,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6D533-7773-9641-9BC9-A4570EFD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228600"/>
            <a:ext cx="11599333" cy="624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A2A39-D3B3-CA4C-BA09-D5B983ACA932}"/>
              </a:ext>
            </a:extLst>
          </p:cNvPr>
          <p:cNvSpPr txBox="1"/>
          <p:nvPr/>
        </p:nvSpPr>
        <p:spPr>
          <a:xfrm>
            <a:off x="304800" y="228600"/>
            <a:ext cx="99105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Historical and projected change in world real GDP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67699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Shortages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7149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B25AE-BE3C-2245-86AE-82871E2D1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1" y="0"/>
            <a:ext cx="1027575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58FDC-3EEC-C942-B6AB-0E7EE7F10D37}"/>
              </a:ext>
            </a:extLst>
          </p:cNvPr>
          <p:cNvSpPr txBox="1"/>
          <p:nvPr/>
        </p:nvSpPr>
        <p:spPr>
          <a:xfrm>
            <a:off x="0" y="6477936"/>
            <a:ext cx="31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Thurston, Mar 30. 2020 </a:t>
            </a:r>
          </a:p>
        </p:txBody>
      </p:sp>
    </p:spTree>
    <p:extLst>
      <p:ext uri="{BB962C8B-B14F-4D97-AF65-F5344CB8AC3E}">
        <p14:creationId xmlns:p14="http://schemas.microsoft.com/office/powerpoint/2010/main" val="7253144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F1B6F-DA1C-FA4F-9EB2-594F3D4CE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52400"/>
            <a:ext cx="10947400" cy="655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395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Johnson Apr 8. 2020 grist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1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B5AD8-4C8F-404D-B817-29D96911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342900"/>
            <a:ext cx="9804400" cy="617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340284" y="187891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 on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Policies</a:t>
            </a:r>
          </a:p>
          <a:p>
            <a:pPr lvl="1"/>
            <a:r>
              <a:rPr lang="en-US" sz="3200" dirty="0"/>
              <a:t>Travel restrictions</a:t>
            </a:r>
          </a:p>
          <a:p>
            <a:pPr lvl="1"/>
            <a:r>
              <a:rPr lang="en-US" sz="3200" dirty="0"/>
              <a:t>Export bans</a:t>
            </a:r>
          </a:p>
          <a:p>
            <a:pPr lvl="1"/>
            <a:r>
              <a:rPr lang="en-US" sz="3200" dirty="0"/>
              <a:t>Requests for reduced tariffs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63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Travel Restrictions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592514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402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3E1DF-8774-AC43-82A8-65EE5B6B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577850"/>
            <a:ext cx="82042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61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Headlines on Travel restrictions</a:t>
            </a:r>
          </a:p>
          <a:p>
            <a:pPr lvl="1"/>
            <a:r>
              <a:rPr lang="en-US" dirty="0"/>
              <a:t>Jan 31, NYT: </a:t>
            </a:r>
            <a:r>
              <a:rPr lang="en-US" b="1" dirty="0"/>
              <a:t>Trump Administration Restricts Entry Into U.S. From China</a:t>
            </a:r>
          </a:p>
          <a:p>
            <a:pPr lvl="1"/>
            <a:r>
              <a:rPr lang="en-US" dirty="0"/>
              <a:t>Mar 10, NYT:  </a:t>
            </a:r>
            <a:r>
              <a:rPr lang="en-US" b="1" dirty="0"/>
              <a:t>U.S. to Suspend Most Travel From Europe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80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Export Bans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16834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29581-9433-6947-8FC0-38326130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23" y="0"/>
            <a:ext cx="9803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65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Headlines on Export bans</a:t>
            </a:r>
          </a:p>
          <a:p>
            <a:pPr lvl="1"/>
            <a:r>
              <a:rPr lang="en-US" dirty="0"/>
              <a:t>Mar 19: Sickening thy </a:t>
            </a:r>
            <a:r>
              <a:rPr lang="en-US" dirty="0" err="1"/>
              <a:t>neighbour</a:t>
            </a:r>
            <a:r>
              <a:rPr lang="en-US" dirty="0"/>
              <a:t>: </a:t>
            </a:r>
            <a:r>
              <a:rPr lang="en-US" b="1" dirty="0"/>
              <a:t>Export restraints </a:t>
            </a:r>
            <a:r>
              <a:rPr lang="en-US" dirty="0"/>
              <a:t>on medical supplies during a pandemic</a:t>
            </a:r>
          </a:p>
          <a:p>
            <a:pPr lvl="1"/>
            <a:r>
              <a:rPr lang="en-US" dirty="0"/>
              <a:t>Apr 3, NYT: Trade </a:t>
            </a:r>
            <a:r>
              <a:rPr lang="en-US" b="1" dirty="0"/>
              <a:t>Restrictions on Food Exports </a:t>
            </a:r>
            <a:r>
              <a:rPr lang="en-US" dirty="0"/>
              <a:t>Due to the Coronavirus Pandemic</a:t>
            </a:r>
          </a:p>
          <a:p>
            <a:pPr lvl="1"/>
            <a:r>
              <a:rPr lang="en-US" dirty="0"/>
              <a:t>Apr 8, WP: As </a:t>
            </a:r>
            <a:r>
              <a:rPr lang="en-US" b="1" dirty="0"/>
              <a:t>borders harden </a:t>
            </a:r>
            <a:r>
              <a:rPr lang="en-US" dirty="0"/>
              <a:t>during pandemic, some countries look to hold on to their own food</a:t>
            </a:r>
          </a:p>
          <a:p>
            <a:pPr lvl="1"/>
            <a:r>
              <a:rPr lang="en-US" dirty="0"/>
              <a:t>Apr 8, WSJ: U.S. to </a:t>
            </a:r>
            <a:r>
              <a:rPr lang="en-US" b="1" dirty="0"/>
              <a:t>Restrict Mask, Glove Exports </a:t>
            </a:r>
            <a:r>
              <a:rPr lang="en-US" dirty="0"/>
              <a:t>for Four Months During Coronavirus Pandemic</a:t>
            </a:r>
          </a:p>
          <a:p>
            <a:pPr lvl="1"/>
            <a:r>
              <a:rPr lang="en-US" dirty="0"/>
              <a:t>Apr 10, Bloomberg: Food Supply Fears Are Growing as Romania </a:t>
            </a:r>
            <a:r>
              <a:rPr lang="en-US" b="1" dirty="0"/>
              <a:t>Bans Grain Exports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18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Reduced Tariffs (?)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58725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Headlines on Reduced Tariffs (?)</a:t>
            </a:r>
          </a:p>
          <a:p>
            <a:pPr lvl="1"/>
            <a:r>
              <a:rPr lang="en-US" dirty="0"/>
              <a:t>Mar 16 NYT: U.S. Weighs </a:t>
            </a:r>
            <a:r>
              <a:rPr lang="en-US" b="1" dirty="0"/>
              <a:t>Tariff Relief </a:t>
            </a:r>
            <a:r>
              <a:rPr lang="en-US" dirty="0"/>
              <a:t>but Some Fear China Will Take Advantage</a:t>
            </a:r>
          </a:p>
          <a:p>
            <a:pPr lvl="1"/>
            <a:r>
              <a:rPr lang="en-US" dirty="0"/>
              <a:t>Mar 19 WSJ: Trump Spurns Business </a:t>
            </a:r>
            <a:r>
              <a:rPr lang="en-US" b="1" dirty="0"/>
              <a:t>Plea to Ease Tariffs </a:t>
            </a:r>
            <a:r>
              <a:rPr lang="en-US" dirty="0"/>
              <a:t>Amid Coronavirus</a:t>
            </a:r>
          </a:p>
          <a:p>
            <a:pPr lvl="1"/>
            <a:r>
              <a:rPr lang="en-US" dirty="0"/>
              <a:t>Mar 24 FT: </a:t>
            </a:r>
            <a:r>
              <a:rPr lang="en-US" b="1" dirty="0"/>
              <a:t>Drop the tariffs </a:t>
            </a:r>
            <a:r>
              <a:rPr lang="en-US" dirty="0"/>
              <a:t>and save some lives. Quick</a:t>
            </a:r>
          </a:p>
          <a:p>
            <a:pPr lvl="1"/>
            <a:r>
              <a:rPr lang="en-US" dirty="0"/>
              <a:t>Mar 26 WSJ: U.S. Will Approve Some </a:t>
            </a:r>
            <a:r>
              <a:rPr lang="en-US" b="1" dirty="0"/>
              <a:t>Delays in Tariff Payments </a:t>
            </a:r>
            <a:r>
              <a:rPr lang="en-US" dirty="0"/>
              <a:t>Amid Coronavirus Crisis</a:t>
            </a:r>
          </a:p>
          <a:p>
            <a:pPr lvl="1"/>
            <a:r>
              <a:rPr lang="en-US" dirty="0"/>
              <a:t>Mar 31 FT: Trump to </a:t>
            </a:r>
            <a:r>
              <a:rPr lang="en-US" b="1" dirty="0"/>
              <a:t>suspend some tariffs </a:t>
            </a:r>
            <a:r>
              <a:rPr lang="en-US" dirty="0"/>
              <a:t>for 90 days</a:t>
            </a:r>
          </a:p>
          <a:p>
            <a:pPr lvl="1"/>
            <a:r>
              <a:rPr lang="en-US" dirty="0"/>
              <a:t>Apr 2 NYT: Trump Rebuffs Demands to </a:t>
            </a:r>
            <a:r>
              <a:rPr lang="en-US" b="1" dirty="0"/>
              <a:t>Lift Tariffs </a:t>
            </a:r>
            <a:r>
              <a:rPr lang="en-US" dirty="0"/>
              <a:t>as Economy Falters</a:t>
            </a:r>
          </a:p>
          <a:p>
            <a:pPr lvl="1"/>
            <a:r>
              <a:rPr lang="en-US" dirty="0"/>
              <a:t>Apr 13 WSJ: U.S. </a:t>
            </a:r>
            <a:r>
              <a:rPr lang="en-US" b="1" dirty="0"/>
              <a:t>Tariffs Hamper Imports </a:t>
            </a:r>
            <a:r>
              <a:rPr lang="en-US" dirty="0"/>
              <a:t>of Sanitizer, Disinfectants, Some Companies Say</a:t>
            </a:r>
          </a:p>
          <a:p>
            <a:pPr lvl="1"/>
            <a:r>
              <a:rPr lang="en-US" dirty="0"/>
              <a:t>Apr 20 FT:  </a:t>
            </a:r>
            <a:r>
              <a:rPr lang="en-US" b="1" dirty="0"/>
              <a:t>Trump exempts </a:t>
            </a:r>
            <a:r>
              <a:rPr lang="en-US" dirty="0"/>
              <a:t>virus-hit US businesses from import tariffs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44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17913</TotalTime>
  <Words>2532</Words>
  <Application>Microsoft Macintosh PowerPoint</Application>
  <PresentationFormat>Widescreen</PresentationFormat>
  <Paragraphs>548</Paragraphs>
  <Slides>101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ＭＳ Ｐゴシック</vt:lpstr>
      <vt:lpstr>Arial</vt:lpstr>
      <vt:lpstr>Calibri</vt:lpstr>
      <vt:lpstr>Courier New</vt:lpstr>
      <vt:lpstr>Palatino Linotype</vt:lpstr>
      <vt:lpstr>Custom Design</vt:lpstr>
      <vt:lpstr> National Economic Education Delegation</vt:lpstr>
      <vt:lpstr>Globalization:   Its Rise and Perhaps Its Fall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PowerPoint Presentation</vt:lpstr>
      <vt:lpstr>Global Value Chains</vt:lpstr>
      <vt:lpstr>PowerPoint Presentation</vt:lpstr>
      <vt:lpstr>PowerPoint Presentation</vt:lpstr>
      <vt:lpstr>PowerPoint Presentation</vt:lpstr>
      <vt:lpstr>Foreign Direct Investment (i.e., multinational companies)</vt:lpstr>
      <vt:lpstr>PowerPoint Presentation</vt:lpstr>
      <vt:lpstr>PowerPoint Presentation</vt:lpstr>
      <vt:lpstr>PowerPoint Presentation</vt:lpstr>
      <vt:lpstr>Financial Flows</vt:lpstr>
      <vt:lpstr>PowerPoint Presentation</vt:lpstr>
      <vt:lpstr>Migration</vt:lpstr>
      <vt:lpstr>PowerPoint Presentation</vt:lpstr>
      <vt:lpstr>PowerPoint Presentation</vt:lpstr>
      <vt:lpstr>PowerPoint Presentation</vt:lpstr>
      <vt:lpstr>PowerPoint Presentation</vt:lpstr>
      <vt:lpstr>International Travel</vt:lpstr>
      <vt:lpstr>PowerPoint Presentation</vt:lpstr>
      <vt:lpstr>PowerPoint Presentation</vt:lpstr>
      <vt:lpstr>PowerPoint Presentation</vt:lpstr>
      <vt:lpstr>PowerPoint Presentation</vt:lpstr>
      <vt:lpstr>  Pros and Cons of Globalization</vt:lpstr>
      <vt:lpstr>Gains from Trade Theory of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Gains from Trade Other Sources of Gain from Trade</vt:lpstr>
      <vt:lpstr> Other sources of Gain from Trade</vt:lpstr>
      <vt:lpstr>Costs of Trade</vt:lpstr>
      <vt:lpstr> But there are Costs</vt:lpstr>
      <vt:lpstr> 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 (Pending, hope to sign by end of 2020)</vt:lpstr>
      <vt:lpstr> Other Policies to Encourage Globalization</vt:lpstr>
      <vt:lpstr>Policies that Discourage Globalization</vt:lpstr>
      <vt:lpstr>Trump’s Tariffs</vt:lpstr>
      <vt:lpstr>PowerPoint Presentation</vt:lpstr>
      <vt:lpstr>PowerPoint Presentation</vt:lpstr>
      <vt:lpstr>Trade War</vt:lpstr>
      <vt:lpstr>PowerPoint Presentation</vt:lpstr>
      <vt:lpstr> Other Policies to Discourage Globalization</vt:lpstr>
      <vt:lpstr> Effects of the Pandemic on Globalization</vt:lpstr>
      <vt:lpstr>Travel</vt:lpstr>
      <vt:lpstr>PowerPoint Presentation</vt:lpstr>
      <vt:lpstr>PowerPoint Presentation</vt:lpstr>
      <vt:lpstr>PowerPoint Presentation</vt:lpstr>
      <vt:lpstr>Stock Markets</vt:lpstr>
      <vt:lpstr>PowerPoint Presentation</vt:lpstr>
      <vt:lpstr>Factory Shut-downs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 Chains</vt:lpstr>
      <vt:lpstr>PowerPoint Presentation</vt:lpstr>
      <vt:lpstr>Trade</vt:lpstr>
      <vt:lpstr>PowerPoint Presentation</vt:lpstr>
      <vt:lpstr>PowerPoint Presentation</vt:lpstr>
      <vt:lpstr>PowerPoint Presentation</vt:lpstr>
      <vt:lpstr>Unemployment</vt:lpstr>
      <vt:lpstr>PowerPoint Presentation</vt:lpstr>
      <vt:lpstr>PowerPoint Presentation</vt:lpstr>
      <vt:lpstr>GDP</vt:lpstr>
      <vt:lpstr>PowerPoint Presentation</vt:lpstr>
      <vt:lpstr>PowerPoint Presentation</vt:lpstr>
      <vt:lpstr>PowerPoint Presentation</vt:lpstr>
      <vt:lpstr>Shortages</vt:lpstr>
      <vt:lpstr>PowerPoint Presentation</vt:lpstr>
      <vt:lpstr>PowerPoint Presentation</vt:lpstr>
      <vt:lpstr> Effects of the Pandemic on Globalization</vt:lpstr>
      <vt:lpstr>Travel Restrictions</vt:lpstr>
      <vt:lpstr>PowerPoint Presentation</vt:lpstr>
      <vt:lpstr>PowerPoint Presentation</vt:lpstr>
      <vt:lpstr>Export Bans</vt:lpstr>
      <vt:lpstr>PowerPoint Presentation</vt:lpstr>
      <vt:lpstr>PowerPoint Presentation</vt:lpstr>
      <vt:lpstr>Reduced Tariffs (?)</vt:lpstr>
      <vt:lpstr>PowerPoint Presentation</vt:lpstr>
      <vt:lpstr>Globalization’s Future?</vt:lpstr>
      <vt:lpstr>Globalization’s Future?</vt:lpstr>
      <vt:lpstr> 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149</cp:revision>
  <dcterms:created xsi:type="dcterms:W3CDTF">2017-05-03T22:30:38Z</dcterms:created>
  <dcterms:modified xsi:type="dcterms:W3CDTF">2020-04-26T01:14:18Z</dcterms:modified>
</cp:coreProperties>
</file>